
<file path=[Content_Types].xml><?xml version="1.0" encoding="utf-8"?>
<Types xmlns="http://schemas.openxmlformats.org/package/2006/content-types">
  <Default ContentType="application/x-fontdata" Extension="fntdata"/>
  <Default ContentType="image/jpeg" Extension="jpeg"/>
  <Default ContentType="video/mp4" Extension="mp4"/>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oppins Semi-Bold" charset="1" panose="00000700000000000000"/>
      <p:regular r:id="rId15"/>
    </p:embeddedFont>
    <p:embeddedFont>
      <p:font typeface="Poppins Bold" charset="1" panose="00000800000000000000"/>
      <p:regular r:id="rId16"/>
    </p:embeddedFont>
    <p:embeddedFont>
      <p:font typeface="DM Sans"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061MKLvo.mp4>
</file>

<file path=ppt/media/VAG061X5KiU.mp4>
</file>

<file path=ppt/media/VAG0621HjTc.mp4>
</file>

<file path=ppt/media/VAG06zf1S54.mp4>
</file>

<file path=ppt/media/image1.jpeg>
</file>

<file path=ppt/media/image2.jpeg>
</file>

<file path=ppt/media/image3.jpeg>
</file>

<file path=ppt/media/image4.jpe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VAG0621HjTc.mp4" Type="http://schemas.openxmlformats.org/officeDocument/2006/relationships/video"/><Relationship Id="rId4" Target="../media/VAG0621HjTc.mp4" Type="http://schemas.microsoft.com/office/2007/relationships/media"/></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VAG061X5KiU.mp4" Type="http://schemas.openxmlformats.org/officeDocument/2006/relationships/video"/><Relationship Id="rId4" Target="../media/VAG061X5KiU.mp4" Type="http://schemas.microsoft.com/office/2007/relationships/media"/></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VAG061MKLvo.mp4" Type="http://schemas.openxmlformats.org/officeDocument/2006/relationships/video"/><Relationship Id="rId4" Target="../media/VAG061MKLvo.mp4" Type="http://schemas.microsoft.com/office/2007/relationships/media"/></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VAG06zf1S54.mp4" Type="http://schemas.openxmlformats.org/officeDocument/2006/relationships/video"/><Relationship Id="rId4" Target="../media/VAG06zf1S54.mp4" Type="http://schemas.microsoft.com/office/2007/relationships/media"/></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01622" y="-767350"/>
            <a:ext cx="22013892" cy="12354774"/>
          </a:xfrm>
          <a:custGeom>
            <a:avLst/>
            <a:gdLst/>
            <a:ahLst/>
            <a:cxnLst/>
            <a:rect r="r" b="b" t="t" l="l"/>
            <a:pathLst>
              <a:path h="12354774" w="22013892">
                <a:moveTo>
                  <a:pt x="0" y="0"/>
                </a:moveTo>
                <a:lnTo>
                  <a:pt x="22013891" y="0"/>
                </a:lnTo>
                <a:lnTo>
                  <a:pt x="22013891" y="12354775"/>
                </a:lnTo>
                <a:lnTo>
                  <a:pt x="0" y="12354775"/>
                </a:lnTo>
                <a:lnTo>
                  <a:pt x="0" y="0"/>
                </a:lnTo>
                <a:close/>
              </a:path>
            </a:pathLst>
          </a:custGeom>
          <a:blipFill>
            <a:blip r:embed="rId2"/>
            <a:stretch>
              <a:fillRect l="0" t="-9467" r="0" b="-9467"/>
            </a:stretch>
          </a:blipFill>
        </p:spPr>
      </p:sp>
      <p:grpSp>
        <p:nvGrpSpPr>
          <p:cNvPr name="Group 3" id="3"/>
          <p:cNvGrpSpPr/>
          <p:nvPr/>
        </p:nvGrpSpPr>
        <p:grpSpPr>
          <a:xfrm rot="0">
            <a:off x="-1629069" y="-767350"/>
            <a:ext cx="22453902" cy="11711713"/>
            <a:chOff x="0" y="0"/>
            <a:chExt cx="5913785" cy="3084566"/>
          </a:xfrm>
        </p:grpSpPr>
        <p:sp>
          <p:nvSpPr>
            <p:cNvPr name="Freeform 4" id="4"/>
            <p:cNvSpPr/>
            <p:nvPr/>
          </p:nvSpPr>
          <p:spPr>
            <a:xfrm flipH="false" flipV="false" rot="0">
              <a:off x="0" y="0"/>
              <a:ext cx="5913785" cy="3084567"/>
            </a:xfrm>
            <a:custGeom>
              <a:avLst/>
              <a:gdLst/>
              <a:ahLst/>
              <a:cxnLst/>
              <a:rect r="r" b="b" t="t" l="l"/>
              <a:pathLst>
                <a:path h="3084567" w="5913785">
                  <a:moveTo>
                    <a:pt x="0" y="0"/>
                  </a:moveTo>
                  <a:lnTo>
                    <a:pt x="5913785" y="0"/>
                  </a:lnTo>
                  <a:lnTo>
                    <a:pt x="5913785" y="3084567"/>
                  </a:lnTo>
                  <a:lnTo>
                    <a:pt x="0" y="3084567"/>
                  </a:lnTo>
                  <a:close/>
                </a:path>
              </a:pathLst>
            </a:custGeom>
            <a:solidFill>
              <a:srgbClr val="AAD7D4">
                <a:alpha val="28627"/>
              </a:srgbClr>
            </a:solidFill>
          </p:spPr>
        </p:sp>
        <p:sp>
          <p:nvSpPr>
            <p:cNvPr name="TextBox 5" id="5"/>
            <p:cNvSpPr txBox="true"/>
            <p:nvPr/>
          </p:nvSpPr>
          <p:spPr>
            <a:xfrm>
              <a:off x="0" y="-38100"/>
              <a:ext cx="5913785" cy="312266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7150" y="3851127"/>
            <a:ext cx="18719864" cy="1651545"/>
          </a:xfrm>
          <a:prstGeom prst="rect">
            <a:avLst/>
          </a:prstGeom>
        </p:spPr>
        <p:txBody>
          <a:bodyPr anchor="t" rtlCol="false" tIns="0" lIns="0" bIns="0" rIns="0">
            <a:spAutoFit/>
          </a:bodyPr>
          <a:lstStyle/>
          <a:p>
            <a:pPr algn="ctr">
              <a:lnSpc>
                <a:spcPts val="10918"/>
              </a:lnSpc>
            </a:pPr>
            <a:r>
              <a:rPr lang="en-US" b="true" sz="12998" spc="-701">
                <a:solidFill>
                  <a:srgbClr val="1C2120"/>
                </a:solidFill>
                <a:latin typeface="Poppins Semi-Bold"/>
                <a:ea typeface="Poppins Semi-Bold"/>
                <a:cs typeface="Poppins Semi-Bold"/>
                <a:sym typeface="Poppins Semi-Bold"/>
              </a:rPr>
              <a:t>OLIST STORE ANALYSIS</a:t>
            </a:r>
          </a:p>
        </p:txBody>
      </p:sp>
      <p:grpSp>
        <p:nvGrpSpPr>
          <p:cNvPr name="Group 7" id="7"/>
          <p:cNvGrpSpPr/>
          <p:nvPr/>
        </p:nvGrpSpPr>
        <p:grpSpPr>
          <a:xfrm rot="0">
            <a:off x="-22083792" y="-1874606"/>
            <a:ext cx="22453902" cy="11711713"/>
            <a:chOff x="0" y="0"/>
            <a:chExt cx="5913785" cy="3084566"/>
          </a:xfrm>
        </p:grpSpPr>
        <p:sp>
          <p:nvSpPr>
            <p:cNvPr name="Freeform 8" id="8"/>
            <p:cNvSpPr/>
            <p:nvPr/>
          </p:nvSpPr>
          <p:spPr>
            <a:xfrm flipH="false" flipV="false" rot="0">
              <a:off x="0" y="0"/>
              <a:ext cx="5913785" cy="3084567"/>
            </a:xfrm>
            <a:custGeom>
              <a:avLst/>
              <a:gdLst/>
              <a:ahLst/>
              <a:cxnLst/>
              <a:rect r="r" b="b" t="t" l="l"/>
              <a:pathLst>
                <a:path h="3084567" w="5913785">
                  <a:moveTo>
                    <a:pt x="0" y="0"/>
                  </a:moveTo>
                  <a:lnTo>
                    <a:pt x="5913785" y="0"/>
                  </a:lnTo>
                  <a:lnTo>
                    <a:pt x="5913785" y="3084567"/>
                  </a:lnTo>
                  <a:lnTo>
                    <a:pt x="0" y="3084567"/>
                  </a:lnTo>
                  <a:close/>
                </a:path>
              </a:pathLst>
            </a:custGeom>
            <a:solidFill>
              <a:srgbClr val="AAD7D4">
                <a:alpha val="28627"/>
              </a:srgbClr>
            </a:solidFill>
          </p:spPr>
        </p:sp>
        <p:sp>
          <p:nvSpPr>
            <p:cNvPr name="TextBox 9" id="9"/>
            <p:cNvSpPr txBox="true"/>
            <p:nvPr/>
          </p:nvSpPr>
          <p:spPr>
            <a:xfrm>
              <a:off x="0" y="-38100"/>
              <a:ext cx="5913785" cy="3122666"/>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3591679" y="-445819"/>
            <a:ext cx="38098225" cy="11711713"/>
            <a:chOff x="0" y="0"/>
            <a:chExt cx="10034100" cy="3084566"/>
          </a:xfrm>
        </p:grpSpPr>
        <p:sp>
          <p:nvSpPr>
            <p:cNvPr name="Freeform 11" id="11"/>
            <p:cNvSpPr/>
            <p:nvPr/>
          </p:nvSpPr>
          <p:spPr>
            <a:xfrm flipH="false" flipV="false" rot="0">
              <a:off x="0" y="0"/>
              <a:ext cx="10034101" cy="3084567"/>
            </a:xfrm>
            <a:custGeom>
              <a:avLst/>
              <a:gdLst/>
              <a:ahLst/>
              <a:cxnLst/>
              <a:rect r="r" b="b" t="t" l="l"/>
              <a:pathLst>
                <a:path h="3084567" w="10034101">
                  <a:moveTo>
                    <a:pt x="0" y="0"/>
                  </a:moveTo>
                  <a:lnTo>
                    <a:pt x="10034101" y="0"/>
                  </a:lnTo>
                  <a:lnTo>
                    <a:pt x="10034101" y="3084567"/>
                  </a:lnTo>
                  <a:lnTo>
                    <a:pt x="0" y="3084567"/>
                  </a:lnTo>
                  <a:close/>
                </a:path>
              </a:pathLst>
            </a:custGeom>
            <a:solidFill>
              <a:srgbClr val="AAD7D4">
                <a:alpha val="28627"/>
              </a:srgbClr>
            </a:solidFill>
          </p:spPr>
        </p:sp>
        <p:sp>
          <p:nvSpPr>
            <p:cNvPr name="TextBox 12" id="12"/>
            <p:cNvSpPr txBox="true"/>
            <p:nvPr/>
          </p:nvSpPr>
          <p:spPr>
            <a:xfrm>
              <a:off x="0" y="-38100"/>
              <a:ext cx="10034100" cy="3122666"/>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96616" y="173284"/>
            <a:ext cx="18091384" cy="12815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Introduction  about this Project :</a:t>
            </a:r>
          </a:p>
        </p:txBody>
      </p:sp>
      <p:grpSp>
        <p:nvGrpSpPr>
          <p:cNvPr name="Group 3" id="3"/>
          <p:cNvGrpSpPr/>
          <p:nvPr/>
        </p:nvGrpSpPr>
        <p:grpSpPr>
          <a:xfrm rot="0">
            <a:off x="2040593" y="1653126"/>
            <a:ext cx="14130231" cy="1619288"/>
            <a:chOff x="0" y="0"/>
            <a:chExt cx="3721542" cy="426479"/>
          </a:xfrm>
        </p:grpSpPr>
        <p:sp>
          <p:nvSpPr>
            <p:cNvPr name="Freeform 4" id="4"/>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5" id="5"/>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02733" y="1815309"/>
            <a:ext cx="13482533" cy="1361855"/>
          </a:xfrm>
          <a:prstGeom prst="rect">
            <a:avLst/>
          </a:prstGeom>
        </p:spPr>
        <p:txBody>
          <a:bodyPr anchor="t" rtlCol="false" tIns="0" lIns="0" bIns="0" rIns="0">
            <a:spAutoFit/>
          </a:bodyPr>
          <a:lstStyle/>
          <a:p>
            <a:pPr algn="just">
              <a:lnSpc>
                <a:spcPts val="5415"/>
              </a:lnSpc>
              <a:spcBef>
                <a:spcPct val="0"/>
              </a:spcBef>
            </a:pPr>
            <a:r>
              <a:rPr lang="en-US" sz="4011" spc="64">
                <a:solidFill>
                  <a:srgbClr val="1C2120"/>
                </a:solidFill>
                <a:latin typeface="DM Sans"/>
                <a:ea typeface="DM Sans"/>
                <a:cs typeface="DM Sans"/>
                <a:sym typeface="DM Sans"/>
              </a:rPr>
              <a:t>1. Th</a:t>
            </a:r>
            <a:r>
              <a:rPr lang="en-US" sz="4011" spc="64" u="none">
                <a:solidFill>
                  <a:srgbClr val="1C2120"/>
                </a:solidFill>
                <a:latin typeface="DM Sans"/>
                <a:ea typeface="DM Sans"/>
                <a:cs typeface="DM Sans"/>
                <a:sym typeface="DM Sans"/>
              </a:rPr>
              <a:t>is project is about studying sales data from the Olist Store to understand how the business is doing.</a:t>
            </a:r>
          </a:p>
        </p:txBody>
      </p:sp>
      <p:grpSp>
        <p:nvGrpSpPr>
          <p:cNvPr name="Group 7" id="7"/>
          <p:cNvGrpSpPr/>
          <p:nvPr/>
        </p:nvGrpSpPr>
        <p:grpSpPr>
          <a:xfrm rot="0">
            <a:off x="2110517" y="3388788"/>
            <a:ext cx="14130231" cy="1619288"/>
            <a:chOff x="0" y="0"/>
            <a:chExt cx="3721542" cy="426479"/>
          </a:xfrm>
        </p:grpSpPr>
        <p:sp>
          <p:nvSpPr>
            <p:cNvPr name="Freeform 8" id="8"/>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9" id="9"/>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120042" y="5103326"/>
            <a:ext cx="14130231" cy="1619288"/>
            <a:chOff x="0" y="0"/>
            <a:chExt cx="3721542" cy="426479"/>
          </a:xfrm>
        </p:grpSpPr>
        <p:sp>
          <p:nvSpPr>
            <p:cNvPr name="Freeform 11" id="11"/>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12" id="12"/>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2129567" y="6824335"/>
            <a:ext cx="14130231" cy="1619288"/>
            <a:chOff x="0" y="0"/>
            <a:chExt cx="3721542" cy="426479"/>
          </a:xfrm>
        </p:grpSpPr>
        <p:sp>
          <p:nvSpPr>
            <p:cNvPr name="Freeform 14" id="14"/>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15" id="15"/>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2139092" y="8538873"/>
            <a:ext cx="14130231" cy="1619288"/>
            <a:chOff x="0" y="0"/>
            <a:chExt cx="3721542" cy="426479"/>
          </a:xfrm>
        </p:grpSpPr>
        <p:sp>
          <p:nvSpPr>
            <p:cNvPr name="Freeform 17" id="17"/>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18" id="18"/>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2555133" y="3484296"/>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2. Th</a:t>
            </a:r>
            <a:r>
              <a:rPr lang="en-US" sz="4011" spc="64" u="none">
                <a:solidFill>
                  <a:srgbClr val="1C2120"/>
                </a:solidFill>
                <a:latin typeface="DM Sans"/>
                <a:ea typeface="DM Sans"/>
                <a:cs typeface="DM Sans"/>
                <a:sym typeface="DM Sans"/>
              </a:rPr>
              <a:t>e dashboard shows important details like top and bottom products, cities, and states by sales.</a:t>
            </a:r>
          </a:p>
        </p:txBody>
      </p:sp>
      <p:sp>
        <p:nvSpPr>
          <p:cNvPr name="TextBox 20" id="20"/>
          <p:cNvSpPr txBox="true"/>
          <p:nvPr/>
        </p:nvSpPr>
        <p:spPr>
          <a:xfrm rot="0">
            <a:off x="2462941" y="5205305"/>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3. It also show</a:t>
            </a:r>
            <a:r>
              <a:rPr lang="en-US" sz="4011" spc="64" u="none">
                <a:solidFill>
                  <a:srgbClr val="1C2120"/>
                </a:solidFill>
                <a:latin typeface="DM Sans"/>
                <a:ea typeface="DM Sans"/>
                <a:cs typeface="DM Sans"/>
                <a:sym typeface="DM Sans"/>
              </a:rPr>
              <a:t>s how people pay, average delivery days, and customer review scores.</a:t>
            </a:r>
          </a:p>
        </p:txBody>
      </p:sp>
      <p:sp>
        <p:nvSpPr>
          <p:cNvPr name="TextBox 21" id="21"/>
          <p:cNvSpPr txBox="true"/>
          <p:nvPr/>
        </p:nvSpPr>
        <p:spPr>
          <a:xfrm rot="0">
            <a:off x="2462941" y="6919714"/>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4. I u</a:t>
            </a:r>
            <a:r>
              <a:rPr lang="en-US" sz="4011" spc="64" u="none">
                <a:solidFill>
                  <a:srgbClr val="1C2120"/>
                </a:solidFill>
                <a:latin typeface="DM Sans"/>
                <a:ea typeface="DM Sans"/>
                <a:cs typeface="DM Sans"/>
                <a:sym typeface="DM Sans"/>
              </a:rPr>
              <a:t>sed tools like Power BI / Tableau / Excel to make the charts and visuals easy to understand.</a:t>
            </a:r>
          </a:p>
        </p:txBody>
      </p:sp>
      <p:sp>
        <p:nvSpPr>
          <p:cNvPr name="TextBox 22" id="22"/>
          <p:cNvSpPr txBox="true"/>
          <p:nvPr/>
        </p:nvSpPr>
        <p:spPr>
          <a:xfrm rot="0">
            <a:off x="2555133" y="8634252"/>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5. Th</a:t>
            </a:r>
            <a:r>
              <a:rPr lang="en-US" sz="4011" spc="64" u="none">
                <a:solidFill>
                  <a:srgbClr val="1C2120"/>
                </a:solidFill>
                <a:latin typeface="DM Sans"/>
                <a:ea typeface="DM Sans"/>
                <a:cs typeface="DM Sans"/>
                <a:sym typeface="DM Sans"/>
              </a:rPr>
              <a:t>is dashboard helps to quickly find what’s working well and where the store can improve.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AAD7D4"/>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482" t="69" r="0" b="69"/>
          <a:stretch>
            <a:fillRect/>
          </a:stretch>
        </p:blipFill>
        <p:spPr>
          <a:xfrm flipH="false" flipV="false" rot="0">
            <a:off x="114300" y="1802603"/>
            <a:ext cx="18048089" cy="7455697"/>
          </a:xfrm>
          <a:prstGeom prst="rect">
            <a:avLst/>
          </a:prstGeom>
        </p:spPr>
      </p:pic>
      <p:sp>
        <p:nvSpPr>
          <p:cNvPr name="TextBox 3" id="3"/>
          <p:cNvSpPr txBox="true"/>
          <p:nvPr/>
        </p:nvSpPr>
        <p:spPr>
          <a:xfrm rot="0">
            <a:off x="196616" y="173284"/>
            <a:ext cx="18091384" cy="12815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In Excel :</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AAD7D4"/>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1549" t="0" r="1549" b="0"/>
          <a:stretch>
            <a:fillRect/>
          </a:stretch>
        </p:blipFill>
        <p:spPr>
          <a:xfrm flipH="false" flipV="false" rot="0">
            <a:off x="653557" y="2289681"/>
            <a:ext cx="17249453" cy="6968619"/>
          </a:xfrm>
          <a:prstGeom prst="rect">
            <a:avLst/>
          </a:prstGeom>
        </p:spPr>
      </p:pic>
      <p:sp>
        <p:nvSpPr>
          <p:cNvPr name="TextBox 3" id="3"/>
          <p:cNvSpPr txBox="true"/>
          <p:nvPr/>
        </p:nvSpPr>
        <p:spPr>
          <a:xfrm rot="0">
            <a:off x="196616" y="173284"/>
            <a:ext cx="18091384" cy="12815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In SQL :</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AAD7D4"/>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849" r="0" b="2000"/>
          <a:stretch>
            <a:fillRect/>
          </a:stretch>
        </p:blipFill>
        <p:spPr>
          <a:xfrm flipH="false" flipV="false" rot="0">
            <a:off x="1248762" y="1698089"/>
            <a:ext cx="16316337" cy="8328199"/>
          </a:xfrm>
          <a:prstGeom prst="rect">
            <a:avLst/>
          </a:prstGeom>
        </p:spPr>
      </p:pic>
      <p:sp>
        <p:nvSpPr>
          <p:cNvPr name="TextBox 3" id="3"/>
          <p:cNvSpPr txBox="true"/>
          <p:nvPr/>
        </p:nvSpPr>
        <p:spPr>
          <a:xfrm rot="0">
            <a:off x="196616" y="173284"/>
            <a:ext cx="18091384" cy="12815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In Power BI :</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AAD7D4"/>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620" t="0" r="620" b="0"/>
          <a:stretch>
            <a:fillRect/>
          </a:stretch>
        </p:blipFill>
        <p:spPr>
          <a:xfrm flipH="false" flipV="false" rot="0">
            <a:off x="1015086" y="1698089"/>
            <a:ext cx="16136471" cy="8229600"/>
          </a:xfrm>
          <a:prstGeom prst="rect">
            <a:avLst/>
          </a:prstGeom>
        </p:spPr>
      </p:pic>
      <p:sp>
        <p:nvSpPr>
          <p:cNvPr name="TextBox 3" id="3"/>
          <p:cNvSpPr txBox="true"/>
          <p:nvPr/>
        </p:nvSpPr>
        <p:spPr>
          <a:xfrm rot="0">
            <a:off x="196616" y="173284"/>
            <a:ext cx="18091384" cy="12815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In Tableau :</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8516" y="202257"/>
            <a:ext cx="18091384" cy="24626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What challenges did we face in this Project?</a:t>
            </a:r>
          </a:p>
        </p:txBody>
      </p:sp>
      <p:grpSp>
        <p:nvGrpSpPr>
          <p:cNvPr name="Group 3" id="3"/>
          <p:cNvGrpSpPr/>
          <p:nvPr/>
        </p:nvGrpSpPr>
        <p:grpSpPr>
          <a:xfrm rot="0">
            <a:off x="2110517" y="3766882"/>
            <a:ext cx="14130231" cy="1619288"/>
            <a:chOff x="0" y="0"/>
            <a:chExt cx="3721542" cy="426479"/>
          </a:xfrm>
        </p:grpSpPr>
        <p:sp>
          <p:nvSpPr>
            <p:cNvPr name="Freeform 4" id="4"/>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5" id="5"/>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120042" y="5919441"/>
            <a:ext cx="14130231" cy="1619288"/>
            <a:chOff x="0" y="0"/>
            <a:chExt cx="3721542" cy="426479"/>
          </a:xfrm>
        </p:grpSpPr>
        <p:sp>
          <p:nvSpPr>
            <p:cNvPr name="Freeform 7" id="7"/>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8" id="8"/>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2129567" y="8029537"/>
            <a:ext cx="14130231" cy="1619288"/>
            <a:chOff x="0" y="0"/>
            <a:chExt cx="3721542" cy="426479"/>
          </a:xfrm>
        </p:grpSpPr>
        <p:sp>
          <p:nvSpPr>
            <p:cNvPr name="Freeform 10" id="10"/>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11" id="11"/>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555133" y="3781645"/>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1. I fir</a:t>
            </a:r>
            <a:r>
              <a:rPr lang="en-US" sz="4011" spc="64" u="none">
                <a:solidFill>
                  <a:srgbClr val="1C2120"/>
                </a:solidFill>
                <a:latin typeface="DM Sans"/>
                <a:ea typeface="DM Sans"/>
                <a:cs typeface="DM Sans"/>
                <a:sym typeface="DM Sans"/>
              </a:rPr>
              <a:t>st faced issues handling null values and duplicate records in the dataset.</a:t>
            </a:r>
          </a:p>
        </p:txBody>
      </p:sp>
      <p:sp>
        <p:nvSpPr>
          <p:cNvPr name="TextBox 13" id="13"/>
          <p:cNvSpPr txBox="true"/>
          <p:nvPr/>
        </p:nvSpPr>
        <p:spPr>
          <a:xfrm rot="0">
            <a:off x="2462941" y="6043395"/>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2. In MySQL, I faced</a:t>
            </a:r>
            <a:r>
              <a:rPr lang="en-US" sz="4011" spc="64" u="none">
                <a:solidFill>
                  <a:srgbClr val="1C2120"/>
                </a:solidFill>
                <a:latin typeface="DM Sans"/>
                <a:ea typeface="DM Sans"/>
                <a:cs typeface="DM Sans"/>
                <a:sym typeface="DM Sans"/>
              </a:rPr>
              <a:t> problems importing large data files and executing queries to get correct values.</a:t>
            </a:r>
          </a:p>
        </p:txBody>
      </p:sp>
      <p:sp>
        <p:nvSpPr>
          <p:cNvPr name="TextBox 14" id="14"/>
          <p:cNvSpPr txBox="true"/>
          <p:nvPr/>
        </p:nvSpPr>
        <p:spPr>
          <a:xfrm rot="0">
            <a:off x="2462941" y="8105737"/>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3. In</a:t>
            </a:r>
            <a:r>
              <a:rPr lang="en-US" sz="4011" spc="64" u="none">
                <a:solidFill>
                  <a:srgbClr val="1C2120"/>
                </a:solidFill>
                <a:latin typeface="DM Sans"/>
                <a:ea typeface="DM Sans"/>
                <a:cs typeface="DM Sans"/>
                <a:sym typeface="DM Sans"/>
              </a:rPr>
              <a:t> Power BI, I faced difficulties importing data from the MySQL database.</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80975" y="-38100"/>
            <a:ext cx="18288000" cy="2462631"/>
          </a:xfrm>
          <a:prstGeom prst="rect">
            <a:avLst/>
          </a:prstGeom>
        </p:spPr>
        <p:txBody>
          <a:bodyPr anchor="t" rtlCol="false" tIns="0" lIns="0" bIns="0" rIns="0">
            <a:spAutoFit/>
          </a:bodyPr>
          <a:lstStyle/>
          <a:p>
            <a:pPr algn="l">
              <a:lnSpc>
                <a:spcPts val="9325"/>
              </a:lnSpc>
            </a:pPr>
            <a:r>
              <a:rPr lang="en-US" sz="8179" b="true">
                <a:solidFill>
                  <a:srgbClr val="1C2120"/>
                </a:solidFill>
                <a:latin typeface="Poppins Bold"/>
                <a:ea typeface="Poppins Bold"/>
                <a:cs typeface="Poppins Bold"/>
                <a:sym typeface="Poppins Bold"/>
              </a:rPr>
              <a:t>How I Overcame These Challenges:</a:t>
            </a:r>
          </a:p>
        </p:txBody>
      </p:sp>
      <p:grpSp>
        <p:nvGrpSpPr>
          <p:cNvPr name="Group 3" id="3"/>
          <p:cNvGrpSpPr/>
          <p:nvPr/>
        </p:nvGrpSpPr>
        <p:grpSpPr>
          <a:xfrm rot="0">
            <a:off x="2110517" y="2743272"/>
            <a:ext cx="14130231" cy="1619288"/>
            <a:chOff x="0" y="0"/>
            <a:chExt cx="3721542" cy="426479"/>
          </a:xfrm>
        </p:grpSpPr>
        <p:sp>
          <p:nvSpPr>
            <p:cNvPr name="Freeform 4" id="4"/>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5" id="5"/>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120042" y="4572110"/>
            <a:ext cx="14130231" cy="1619288"/>
            <a:chOff x="0" y="0"/>
            <a:chExt cx="3721542" cy="426479"/>
          </a:xfrm>
        </p:grpSpPr>
        <p:sp>
          <p:nvSpPr>
            <p:cNvPr name="Freeform 7" id="7"/>
            <p:cNvSpPr/>
            <p:nvPr/>
          </p:nvSpPr>
          <p:spPr>
            <a:xfrm flipH="false" flipV="false" rot="0">
              <a:off x="0" y="0"/>
              <a:ext cx="3721542" cy="426479"/>
            </a:xfrm>
            <a:custGeom>
              <a:avLst/>
              <a:gdLst/>
              <a:ahLst/>
              <a:cxnLst/>
              <a:rect r="r" b="b" t="t" l="l"/>
              <a:pathLst>
                <a:path h="426479" w="3721542">
                  <a:moveTo>
                    <a:pt x="27943" y="0"/>
                  </a:moveTo>
                  <a:lnTo>
                    <a:pt x="3693599" y="0"/>
                  </a:lnTo>
                  <a:cubicBezTo>
                    <a:pt x="3701011" y="0"/>
                    <a:pt x="3708118" y="2944"/>
                    <a:pt x="3713358" y="8184"/>
                  </a:cubicBezTo>
                  <a:cubicBezTo>
                    <a:pt x="3718598" y="13425"/>
                    <a:pt x="3721542" y="20532"/>
                    <a:pt x="3721542" y="27943"/>
                  </a:cubicBezTo>
                  <a:lnTo>
                    <a:pt x="3721542" y="398536"/>
                  </a:lnTo>
                  <a:cubicBezTo>
                    <a:pt x="3721542" y="413969"/>
                    <a:pt x="3709032" y="426479"/>
                    <a:pt x="3693599" y="426479"/>
                  </a:cubicBezTo>
                  <a:lnTo>
                    <a:pt x="27943" y="426479"/>
                  </a:lnTo>
                  <a:cubicBezTo>
                    <a:pt x="12510" y="426479"/>
                    <a:pt x="0" y="413969"/>
                    <a:pt x="0" y="398536"/>
                  </a:cubicBezTo>
                  <a:lnTo>
                    <a:pt x="0" y="27943"/>
                  </a:lnTo>
                  <a:cubicBezTo>
                    <a:pt x="0" y="12510"/>
                    <a:pt x="12510" y="0"/>
                    <a:pt x="27943" y="0"/>
                  </a:cubicBezTo>
                  <a:close/>
                </a:path>
              </a:pathLst>
            </a:custGeom>
            <a:solidFill>
              <a:srgbClr val="AAD7D4"/>
            </a:solidFill>
          </p:spPr>
        </p:sp>
        <p:sp>
          <p:nvSpPr>
            <p:cNvPr name="TextBox 8" id="8"/>
            <p:cNvSpPr txBox="true"/>
            <p:nvPr/>
          </p:nvSpPr>
          <p:spPr>
            <a:xfrm>
              <a:off x="0" y="-38100"/>
              <a:ext cx="3721542" cy="46457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2129567" y="6620023"/>
            <a:ext cx="14130231" cy="3404047"/>
            <a:chOff x="0" y="0"/>
            <a:chExt cx="3721542" cy="896539"/>
          </a:xfrm>
        </p:grpSpPr>
        <p:sp>
          <p:nvSpPr>
            <p:cNvPr name="Freeform 10" id="10"/>
            <p:cNvSpPr/>
            <p:nvPr/>
          </p:nvSpPr>
          <p:spPr>
            <a:xfrm flipH="false" flipV="false" rot="0">
              <a:off x="0" y="0"/>
              <a:ext cx="3721542" cy="896539"/>
            </a:xfrm>
            <a:custGeom>
              <a:avLst/>
              <a:gdLst/>
              <a:ahLst/>
              <a:cxnLst/>
              <a:rect r="r" b="b" t="t" l="l"/>
              <a:pathLst>
                <a:path h="896539" w="3721542">
                  <a:moveTo>
                    <a:pt x="27943" y="0"/>
                  </a:moveTo>
                  <a:lnTo>
                    <a:pt x="3693599" y="0"/>
                  </a:lnTo>
                  <a:cubicBezTo>
                    <a:pt x="3701011" y="0"/>
                    <a:pt x="3708118" y="2944"/>
                    <a:pt x="3713358" y="8184"/>
                  </a:cubicBezTo>
                  <a:cubicBezTo>
                    <a:pt x="3718598" y="13425"/>
                    <a:pt x="3721542" y="20532"/>
                    <a:pt x="3721542" y="27943"/>
                  </a:cubicBezTo>
                  <a:lnTo>
                    <a:pt x="3721542" y="868596"/>
                  </a:lnTo>
                  <a:cubicBezTo>
                    <a:pt x="3721542" y="884029"/>
                    <a:pt x="3709032" y="896539"/>
                    <a:pt x="3693599" y="896539"/>
                  </a:cubicBezTo>
                  <a:lnTo>
                    <a:pt x="27943" y="896539"/>
                  </a:lnTo>
                  <a:cubicBezTo>
                    <a:pt x="12510" y="896539"/>
                    <a:pt x="0" y="884029"/>
                    <a:pt x="0" y="868596"/>
                  </a:cubicBezTo>
                  <a:lnTo>
                    <a:pt x="0" y="27943"/>
                  </a:lnTo>
                  <a:cubicBezTo>
                    <a:pt x="0" y="12510"/>
                    <a:pt x="12510" y="0"/>
                    <a:pt x="27943" y="0"/>
                  </a:cubicBezTo>
                  <a:close/>
                </a:path>
              </a:pathLst>
            </a:custGeom>
            <a:solidFill>
              <a:srgbClr val="AAD7D4"/>
            </a:solidFill>
          </p:spPr>
        </p:sp>
        <p:sp>
          <p:nvSpPr>
            <p:cNvPr name="TextBox 11" id="11"/>
            <p:cNvSpPr txBox="true"/>
            <p:nvPr/>
          </p:nvSpPr>
          <p:spPr>
            <a:xfrm>
              <a:off x="0" y="-38100"/>
              <a:ext cx="3721542" cy="934639"/>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555133" y="3000705"/>
            <a:ext cx="13482533" cy="1361855"/>
          </a:xfrm>
          <a:prstGeom prst="rect">
            <a:avLst/>
          </a:prstGeom>
        </p:spPr>
        <p:txBody>
          <a:bodyPr anchor="t" rtlCol="false" tIns="0" lIns="0" bIns="0" rIns="0">
            <a:spAutoFit/>
          </a:bodyPr>
          <a:lstStyle/>
          <a:p>
            <a:pPr algn="just">
              <a:lnSpc>
                <a:spcPts val="5415"/>
              </a:lnSpc>
              <a:spcBef>
                <a:spcPct val="0"/>
              </a:spcBef>
            </a:pPr>
            <a:r>
              <a:rPr lang="en-US" sz="4011" spc="64">
                <a:solidFill>
                  <a:srgbClr val="1C2120"/>
                </a:solidFill>
                <a:latin typeface="DM Sans"/>
                <a:ea typeface="DM Sans"/>
                <a:cs typeface="DM Sans"/>
                <a:sym typeface="DM Sans"/>
              </a:rPr>
              <a:t>1.  Wi</a:t>
            </a:r>
            <a:r>
              <a:rPr lang="en-US" sz="4011" spc="64" u="none">
                <a:solidFill>
                  <a:srgbClr val="1C2120"/>
                </a:solidFill>
                <a:latin typeface="DM Sans"/>
                <a:ea typeface="DM Sans"/>
                <a:cs typeface="DM Sans"/>
                <a:sym typeface="DM Sans"/>
              </a:rPr>
              <a:t>th the help and guidance of the trainer, I solved the issues in Excel.</a:t>
            </a:r>
          </a:p>
        </p:txBody>
      </p:sp>
      <p:sp>
        <p:nvSpPr>
          <p:cNvPr name="TextBox 13" id="13"/>
          <p:cNvSpPr txBox="true"/>
          <p:nvPr/>
        </p:nvSpPr>
        <p:spPr>
          <a:xfrm rot="0">
            <a:off x="2462941" y="4724768"/>
            <a:ext cx="13482533" cy="13618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2. In MySQL, I fixed the</a:t>
            </a:r>
            <a:r>
              <a:rPr lang="en-US" sz="4011" spc="64" u="none">
                <a:solidFill>
                  <a:srgbClr val="1C2120"/>
                </a:solidFill>
                <a:latin typeface="DM Sans"/>
                <a:ea typeface="DM Sans"/>
                <a:cs typeface="DM Sans"/>
                <a:sym typeface="DM Sans"/>
              </a:rPr>
              <a:t> problems by watching YouTube tutorials and applying what I learned.</a:t>
            </a:r>
          </a:p>
        </p:txBody>
      </p:sp>
      <p:sp>
        <p:nvSpPr>
          <p:cNvPr name="TextBox 14" id="14"/>
          <p:cNvSpPr txBox="true"/>
          <p:nvPr/>
        </p:nvSpPr>
        <p:spPr>
          <a:xfrm rot="0">
            <a:off x="2402733" y="6553348"/>
            <a:ext cx="13482533" cy="4105055"/>
          </a:xfrm>
          <a:prstGeom prst="rect">
            <a:avLst/>
          </a:prstGeom>
        </p:spPr>
        <p:txBody>
          <a:bodyPr anchor="t" rtlCol="false" tIns="0" lIns="0" bIns="0" rIns="0">
            <a:spAutoFit/>
          </a:bodyPr>
          <a:lstStyle/>
          <a:p>
            <a:pPr algn="just" marL="0" indent="0" lvl="0">
              <a:lnSpc>
                <a:spcPts val="5415"/>
              </a:lnSpc>
              <a:spcBef>
                <a:spcPct val="0"/>
              </a:spcBef>
            </a:pPr>
            <a:r>
              <a:rPr lang="en-US" sz="4011" spc="64">
                <a:solidFill>
                  <a:srgbClr val="1C2120"/>
                </a:solidFill>
                <a:latin typeface="DM Sans"/>
                <a:ea typeface="DM Sans"/>
                <a:cs typeface="DM Sans"/>
                <a:sym typeface="DM Sans"/>
              </a:rPr>
              <a:t>3.With the help of Other group members, I solved the</a:t>
            </a:r>
            <a:r>
              <a:rPr lang="en-US" sz="4011" spc="64" u="none">
                <a:solidFill>
                  <a:srgbClr val="1C2120"/>
                </a:solidFill>
                <a:latin typeface="DM Sans"/>
                <a:ea typeface="DM Sans"/>
                <a:cs typeface="DM Sans"/>
                <a:sym typeface="DM Sans"/>
              </a:rPr>
              <a:t> Power BI issue by installing the ODBC Data Source, uploading the database there, and then using the MySQL ODBC 9.4 ANSI Driver to successfully import the odbc data into Power BI.</a:t>
            </a:r>
          </a:p>
          <a:p>
            <a:pPr algn="just" marL="0" indent="0" lvl="0">
              <a:lnSpc>
                <a:spcPts val="5415"/>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AAD7D4"/>
        </a:solidFill>
      </p:bgPr>
    </p:bg>
    <p:spTree>
      <p:nvGrpSpPr>
        <p:cNvPr id="1" name=""/>
        <p:cNvGrpSpPr/>
        <p:nvPr/>
      </p:nvGrpSpPr>
      <p:grpSpPr>
        <a:xfrm>
          <a:off x="0" y="0"/>
          <a:ext cx="0" cy="0"/>
          <a:chOff x="0" y="0"/>
          <a:chExt cx="0" cy="0"/>
        </a:xfrm>
      </p:grpSpPr>
      <p:sp>
        <p:nvSpPr>
          <p:cNvPr name="TextBox 2" id="2"/>
          <p:cNvSpPr txBox="true"/>
          <p:nvPr/>
        </p:nvSpPr>
        <p:spPr>
          <a:xfrm rot="0">
            <a:off x="3182017" y="3400568"/>
            <a:ext cx="11923966" cy="2888952"/>
          </a:xfrm>
          <a:prstGeom prst="rect">
            <a:avLst/>
          </a:prstGeom>
        </p:spPr>
        <p:txBody>
          <a:bodyPr anchor="t" rtlCol="false" tIns="0" lIns="0" bIns="0" rIns="0">
            <a:spAutoFit/>
          </a:bodyPr>
          <a:lstStyle/>
          <a:p>
            <a:pPr algn="ctr">
              <a:lnSpc>
                <a:spcPts val="10460"/>
              </a:lnSpc>
            </a:pPr>
            <a:r>
              <a:rPr lang="en-US" b="true" sz="12023">
                <a:solidFill>
                  <a:srgbClr val="1C2120"/>
                </a:solidFill>
                <a:latin typeface="Poppins Bold"/>
                <a:ea typeface="Poppins Bold"/>
                <a:cs typeface="Poppins Bold"/>
                <a:sym typeface="Poppins Bold"/>
              </a:rPr>
              <a:t>Thank you very much!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DAGp9yoRdvI</dc:identifier>
  <dcterms:modified xsi:type="dcterms:W3CDTF">2011-08-01T06:04:30Z</dcterms:modified>
  <cp:revision>1</cp:revision>
  <dc:title>Blue Minimalist Project Presentation</dc:title>
</cp:coreProperties>
</file>

<file path=docProps/thumbnail.jpeg>
</file>